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Montserrat Black"/>
      <p:bold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Italic.fntdata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65a959acd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b65a959ac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2b65a959acd_1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65a959acd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b65a959ac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b65a959acd_1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6691556ff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b6691556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2b6691556ff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65a959acd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b65a959ac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b65a959acd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6691556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b6691556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6691556ff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b6691556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2b6691556ff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65a959acd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b65a959ac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2b65a959acd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6691556ff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b6691556f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2b6691556ff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6691556f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b6691556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b6691556ff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6691556ff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b6691556f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2b6691556ff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6691556ff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b6691556f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2b6691556ff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6691556ff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b6691556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b6691556ff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1" Type="http://schemas.openxmlformats.org/officeDocument/2006/relationships/image" Target="../media/image7.png"/><Relationship Id="rId10" Type="http://schemas.openxmlformats.org/officeDocument/2006/relationships/image" Target="../media/image16.png"/><Relationship Id="rId9" Type="http://schemas.openxmlformats.org/officeDocument/2006/relationships/image" Target="../media/image25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icio1">
  <p:cSld name="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2082" y="2204864"/>
            <a:ext cx="5927835" cy="193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358" y="6237312"/>
            <a:ext cx="2777283" cy="401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">
  <p:cSld name="Sólo el títul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041B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" name="Google Shape;54;p11"/>
          <p:cNvSpPr txBox="1"/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">
  <p:cSld name="1_Sólo el títul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DF28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" name="Google Shape;58;p12"/>
          <p:cNvSpPr txBox="1"/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">
  <p:cSld name="Contenido con títul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fil expositor">
  <p:cSld name="Título y objeto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6528048" y="1556792"/>
            <a:ext cx="29523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PE" sz="4000" u="none" cap="none" strike="noStrike">
                <a:solidFill>
                  <a:srgbClr val="DF284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Expositor</a:t>
            </a:r>
            <a:endParaRPr b="1" i="0" sz="4000" u="none" cap="none" strike="noStrike">
              <a:solidFill>
                <a:srgbClr val="DF284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72064" y="3198490"/>
            <a:ext cx="43204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3102" y="4327307"/>
            <a:ext cx="43204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2064" y="3772622"/>
            <a:ext cx="43204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>
  <p:cSld name="Título y texto vertical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9311" y="5589241"/>
            <a:ext cx="3733376" cy="70599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31CC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445984" y="3073156"/>
            <a:ext cx="54513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PE" sz="40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Encuéntranos en</a:t>
            </a:r>
            <a:endParaRPr b="1" i="0" sz="40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>
  <p:cSld name="Título vertical y texto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5451" y="1314058"/>
            <a:ext cx="6025688" cy="534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7833" y="2144156"/>
            <a:ext cx="533064" cy="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8230" y="2696434"/>
            <a:ext cx="526134" cy="55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1299" y="3246216"/>
            <a:ext cx="526134" cy="5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6880" y="3798439"/>
            <a:ext cx="527484" cy="55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1299" y="4349160"/>
            <a:ext cx="526135" cy="55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2519" y="2202364"/>
            <a:ext cx="2779305" cy="26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82519" y="2754782"/>
            <a:ext cx="1562099" cy="2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82519" y="3307060"/>
            <a:ext cx="1562099" cy="2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82519" y="3857194"/>
            <a:ext cx="3311736" cy="25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55492" y="4407915"/>
            <a:ext cx="3311736" cy="25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>
  <p:cSld name="Imagen con título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743" y="3791847"/>
            <a:ext cx="2305577" cy="30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222" y="3762328"/>
            <a:ext cx="2220613" cy="309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4032" y="3826549"/>
            <a:ext cx="2077105" cy="30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6913" y="3858763"/>
            <a:ext cx="2845711" cy="29992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3049012" y="1844824"/>
            <a:ext cx="6093976" cy="1584176"/>
          </a:xfrm>
          <a:prstGeom prst="rect">
            <a:avLst/>
          </a:prstGeom>
          <a:solidFill>
            <a:srgbClr val="041B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PE" sz="4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¡Muchas gracias!</a:t>
            </a:r>
            <a:endParaRPr b="0" i="0" sz="4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4500498" y="6021288"/>
            <a:ext cx="3191004" cy="590899"/>
          </a:xfrm>
          <a:prstGeom prst="rect">
            <a:avLst/>
          </a:prstGeom>
          <a:solidFill>
            <a:srgbClr val="DF28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#yomequedoencasa</a:t>
            </a:r>
            <a:endParaRPr b="0" i="0" sz="20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041B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ncipal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041B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1" i="0" lang="es-PE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b="1" i="0" sz="2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3884991" y="3073156"/>
            <a:ext cx="442201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PE" sz="40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Sobre nosotros</a:t>
            </a:r>
            <a:endParaRPr b="1" i="0" sz="40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ion">
  <p:cSld name="Dos objeto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>
            <a:off x="6240016" y="2240023"/>
            <a:ext cx="4968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PE" sz="1800" u="none" cap="none" strike="noStrike">
                <a:solidFill>
                  <a:srgbClr val="041B5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Descentralizar, democratizar y difundir los conocimientos de Ciencias de Datos e Inteligencia Artificial, entre estudiantes y profesionales desarrollando soluciones para construir una mejor sociedad.</a:t>
            </a:r>
            <a:endParaRPr b="0" i="0" sz="1800" u="none" cap="none" strike="noStrike">
              <a:solidFill>
                <a:srgbClr val="041B5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/>
        </p:nvSpPr>
        <p:spPr>
          <a:xfrm>
            <a:off x="6252964" y="1231911"/>
            <a:ext cx="207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PE" sz="4000" u="none" cap="none" strike="noStrike">
                <a:solidFill>
                  <a:srgbClr val="DF284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Misión</a:t>
            </a:r>
            <a:endParaRPr b="1" i="0" sz="4000" u="none" cap="none" strike="noStrike">
              <a:solidFill>
                <a:srgbClr val="DF284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64" y="1231888"/>
            <a:ext cx="5878536" cy="4954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1_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ón">
  <p:cSld name="Comparació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344" y="1196752"/>
            <a:ext cx="6608554" cy="472514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/>
        </p:nvSpPr>
        <p:spPr>
          <a:xfrm>
            <a:off x="6252964" y="2466615"/>
            <a:ext cx="4824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PE" sz="1800" u="none" cap="none" strike="noStrike">
                <a:solidFill>
                  <a:srgbClr val="041B5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 la organización que genere impacto social con la Ciencia de Datos y la Inteligencia Artificial por el bien de la humanidad.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6252964" y="1478586"/>
            <a:ext cx="207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PE" sz="4000" u="none" cap="none" strike="noStrike">
                <a:solidFill>
                  <a:srgbClr val="DF284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Visión</a:t>
            </a:r>
            <a:endParaRPr b="1" i="0" sz="4000" u="none" cap="none" strike="noStrike">
              <a:solidFill>
                <a:srgbClr val="DF284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1_Dos objeto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b="0" i="0" sz="4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enamhi.gob.pe/?p=estaciones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49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1177325" y="2116850"/>
            <a:ext cx="9612600" cy="289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Análisis EDA para verificar si es posible pronosticar precipitaciones utilizando un modelo de machine learning 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483625" y="5683575"/>
            <a:ext cx="3000000" cy="125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Josefina Solis 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Marcelo Zevallos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>
            <p:ph type="title"/>
          </p:nvPr>
        </p:nvSpPr>
        <p:spPr>
          <a:xfrm>
            <a:off x="236850" y="481975"/>
            <a:ext cx="11718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PE" sz="3759">
                <a:solidFill>
                  <a:schemeClr val="dk2"/>
                </a:solidFill>
              </a:rPr>
              <a:t>7. </a:t>
            </a:r>
            <a:r>
              <a:rPr lang="es-PE" sz="3759">
                <a:solidFill>
                  <a:schemeClr val="dk2"/>
                </a:solidFill>
              </a:rPr>
              <a:t>Cantidad de datos restantes sin outliers</a:t>
            </a:r>
            <a:endParaRPr sz="3759">
              <a:solidFill>
                <a:schemeClr val="dk2"/>
              </a:solidFill>
            </a:endParaRPr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6365775" y="1334500"/>
            <a:ext cx="39219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0000"/>
              <a:buNone/>
            </a:pPr>
            <a:r>
              <a:rPr lang="es-PE">
                <a:solidFill>
                  <a:schemeClr val="dk2"/>
                </a:solidFill>
              </a:rPr>
              <a:t>Sin Outliers (KNN) (1195,5)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429300" y="1334500"/>
            <a:ext cx="24807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0000"/>
              <a:buNone/>
            </a:pPr>
            <a:r>
              <a:rPr lang="es-PE">
                <a:solidFill>
                  <a:schemeClr val="dk2"/>
                </a:solidFill>
              </a:rPr>
              <a:t>Outliers (1412,5)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775" y="2060277"/>
            <a:ext cx="5240725" cy="371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00" y="1990823"/>
            <a:ext cx="5240725" cy="395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00" y="1046900"/>
            <a:ext cx="2914650" cy="4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750" y="1056425"/>
            <a:ext cx="2905125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7525" y="1056825"/>
            <a:ext cx="2914650" cy="43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7825" y="1046900"/>
            <a:ext cx="2785025" cy="4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91250" y="493500"/>
            <a:ext cx="76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8</a:t>
            </a:r>
            <a:r>
              <a:rPr lang="es-PE">
                <a:solidFill>
                  <a:schemeClr val="dk2"/>
                </a:solidFill>
              </a:rPr>
              <a:t>. Análisis de correlación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505625" y="2176200"/>
            <a:ext cx="41412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s-PE">
                <a:solidFill>
                  <a:schemeClr val="dk2"/>
                </a:solidFill>
              </a:rPr>
              <a:t>Variables </a:t>
            </a:r>
            <a:r>
              <a:rPr lang="es-PE">
                <a:solidFill>
                  <a:schemeClr val="dk2"/>
                </a:solidFill>
              </a:rPr>
              <a:t>numéricas</a:t>
            </a:r>
            <a:r>
              <a:rPr lang="es-PE">
                <a:solidFill>
                  <a:schemeClr val="dk2"/>
                </a:solidFill>
              </a:rPr>
              <a:t>, solo hay una nominal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525" y="1331700"/>
            <a:ext cx="7734625" cy="561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4454075" y="4373675"/>
            <a:ext cx="5553000" cy="258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505625" y="36203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 outliers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91250" y="493500"/>
            <a:ext cx="76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8. Análisis de correlación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505625" y="2176200"/>
            <a:ext cx="41412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s-PE">
                <a:solidFill>
                  <a:schemeClr val="dk2"/>
                </a:solidFill>
              </a:rPr>
              <a:t>Sin outliers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075" y="1438400"/>
            <a:ext cx="7060976" cy="51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4454075" y="4230400"/>
            <a:ext cx="5553000" cy="249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625" y="367350"/>
            <a:ext cx="3694774" cy="14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532550" y="1943275"/>
            <a:ext cx="10287000" cy="42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P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Índice: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AutoNum type="arabicPeriod"/>
            </a:pPr>
            <a:r>
              <a:rPr b="1" lang="es-P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AutoNum type="arabicPeriod"/>
            </a:pPr>
            <a:r>
              <a:rPr b="1" lang="es-P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 los datos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AutoNum type="arabicPeriod"/>
            </a:pPr>
            <a:r>
              <a:rPr b="1" lang="es-P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Reemplazo de datos nulos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AutoNum type="arabicPeriod"/>
            </a:pPr>
            <a:r>
              <a:rPr b="1" lang="es-P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Revisión de datos duplicados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AutoNum type="arabicPeriod"/>
            </a:pPr>
            <a:r>
              <a:rPr b="1" lang="es-P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Análisis univariante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AutoNum type="arabicPeriod"/>
            </a:pPr>
            <a:r>
              <a:rPr b="1" lang="es-P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Normalización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AutoNum type="arabicPeriod"/>
            </a:pPr>
            <a:r>
              <a:rPr b="1" lang="es-P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Cantidad de datos restantes sin Outliers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AutoNum type="arabicPeriod"/>
            </a:pPr>
            <a:r>
              <a:rPr b="1" lang="es-P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Análisis de correlación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05750" y="345600"/>
            <a:ext cx="5517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AutoNum type="arabicPeriod"/>
            </a:pPr>
            <a:r>
              <a:rPr lang="es-PE">
                <a:solidFill>
                  <a:schemeClr val="dk2"/>
                </a:solidFill>
              </a:rPr>
              <a:t>Introducción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33250" y="1186663"/>
            <a:ext cx="10529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https://www.senamhi.gob.pe/?p=estaciones</a:t>
            </a:r>
            <a:r>
              <a:rPr lang="es-PE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500" y="1992746"/>
            <a:ext cx="7791101" cy="489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050" y="2733675"/>
            <a:ext cx="28575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625" y="4299375"/>
            <a:ext cx="2986350" cy="65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05750" y="345600"/>
            <a:ext cx="5517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AutoNum type="arabicPeriod"/>
            </a:pPr>
            <a:r>
              <a:rPr lang="es-PE">
                <a:solidFill>
                  <a:schemeClr val="dk2"/>
                </a:solidFill>
              </a:rPr>
              <a:t>Introducción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825" y="1519238"/>
            <a:ext cx="449580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7764453" y="1109102"/>
            <a:ext cx="2797200" cy="804900"/>
          </a:xfrm>
          <a:prstGeom prst="roundRect">
            <a:avLst>
              <a:gd fmla="val 50000" name="adj"/>
            </a:avLst>
          </a:prstGeom>
          <a:solidFill>
            <a:srgbClr val="0D5C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Unir archivos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2020 - 2023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7764456" y="2472965"/>
            <a:ext cx="2797200" cy="804900"/>
          </a:xfrm>
          <a:prstGeom prst="roundRect">
            <a:avLst>
              <a:gd fmla="val 50000" name="adj"/>
            </a:avLst>
          </a:prstGeom>
          <a:solidFill>
            <a:srgbClr val="0D5C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Ordenar dataset completo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7764440" y="3844388"/>
            <a:ext cx="2797200" cy="804900"/>
          </a:xfrm>
          <a:prstGeom prst="roundRect">
            <a:avLst>
              <a:gd fmla="val 50000" name="adj"/>
            </a:avLst>
          </a:prstGeom>
          <a:solidFill>
            <a:srgbClr val="0D5C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Imputar valores nulos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44" name="Google Shape;144;p23"/>
          <p:cNvCxnSpPr>
            <a:stCxn id="141" idx="2"/>
            <a:endCxn id="142" idx="0"/>
          </p:cNvCxnSpPr>
          <p:nvPr/>
        </p:nvCxnSpPr>
        <p:spPr>
          <a:xfrm flipH="1" rot="-5400000">
            <a:off x="8883903" y="2193152"/>
            <a:ext cx="5589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3"/>
          <p:cNvCxnSpPr>
            <a:stCxn id="143" idx="0"/>
            <a:endCxn id="142" idx="2"/>
          </p:cNvCxnSpPr>
          <p:nvPr/>
        </p:nvCxnSpPr>
        <p:spPr>
          <a:xfrm rot="-5400000">
            <a:off x="8880140" y="3560888"/>
            <a:ext cx="5664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23"/>
          <p:cNvSpPr/>
          <p:nvPr/>
        </p:nvSpPr>
        <p:spPr>
          <a:xfrm>
            <a:off x="7764740" y="5215826"/>
            <a:ext cx="2797200" cy="804900"/>
          </a:xfrm>
          <a:prstGeom prst="roundRect">
            <a:avLst>
              <a:gd fmla="val 50000" name="adj"/>
            </a:avLst>
          </a:prstGeom>
          <a:solidFill>
            <a:srgbClr val="0D5C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Obtener valores diarios 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47" name="Google Shape;147;p23"/>
          <p:cNvCxnSpPr/>
          <p:nvPr/>
        </p:nvCxnSpPr>
        <p:spPr>
          <a:xfrm rot="-5400000">
            <a:off x="8879840" y="4932188"/>
            <a:ext cx="5664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275275" y="131050"/>
            <a:ext cx="76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2. </a:t>
            </a:r>
            <a:r>
              <a:rPr lang="es-PE">
                <a:solidFill>
                  <a:schemeClr val="dk2"/>
                </a:solidFill>
              </a:rPr>
              <a:t>Descripción</a:t>
            </a:r>
            <a:r>
              <a:rPr lang="es-PE">
                <a:solidFill>
                  <a:schemeClr val="dk2"/>
                </a:solidFill>
              </a:rPr>
              <a:t> de los datos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5" y="912563"/>
            <a:ext cx="8207259" cy="325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475" y="3429000"/>
            <a:ext cx="7405075" cy="29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1191425" y="4168513"/>
            <a:ext cx="3392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Luego </a:t>
            </a:r>
            <a:r>
              <a:rPr lang="es-PE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imputación + datos diarios: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405750" y="1232950"/>
            <a:ext cx="9485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3. </a:t>
            </a:r>
            <a:r>
              <a:rPr lang="es-PE">
                <a:solidFill>
                  <a:schemeClr val="dk2"/>
                </a:solidFill>
              </a:rPr>
              <a:t>Reemplazo de datos nulos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05750" y="2176200"/>
            <a:ext cx="55176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s-PE">
                <a:solidFill>
                  <a:schemeClr val="dk2"/>
                </a:solidFill>
              </a:rPr>
              <a:t>Imputación: sklearn iterativo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b="0" l="0" r="0" t="10770"/>
          <a:stretch/>
        </p:blipFill>
        <p:spPr>
          <a:xfrm>
            <a:off x="672100" y="2823050"/>
            <a:ext cx="6381750" cy="20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750" y="5172075"/>
            <a:ext cx="64579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206975" y="818800"/>
            <a:ext cx="9775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4.</a:t>
            </a:r>
            <a:r>
              <a:rPr lang="es-PE">
                <a:solidFill>
                  <a:schemeClr val="dk2"/>
                </a:solidFill>
              </a:rPr>
              <a:t> Revisión de datos duplicados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22925" y="1712375"/>
            <a:ext cx="55176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s-PE">
                <a:solidFill>
                  <a:schemeClr val="dk2"/>
                </a:solidFill>
              </a:rPr>
              <a:t>No hay presencia de datos duplicados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25" y="3319625"/>
            <a:ext cx="109728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75" y="969388"/>
            <a:ext cx="5162550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725" y="1007500"/>
            <a:ext cx="5048250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6625" y="4788913"/>
            <a:ext cx="4594448" cy="17261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type="title"/>
          </p:nvPr>
        </p:nvSpPr>
        <p:spPr>
          <a:xfrm>
            <a:off x="190363" y="205900"/>
            <a:ext cx="76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5. Análisis univariante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47188" y="454375"/>
            <a:ext cx="76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dk2"/>
                </a:solidFill>
              </a:rPr>
              <a:t>6</a:t>
            </a:r>
            <a:r>
              <a:rPr lang="es-PE">
                <a:solidFill>
                  <a:schemeClr val="dk2"/>
                </a:solidFill>
              </a:rPr>
              <a:t>. </a:t>
            </a:r>
            <a:r>
              <a:rPr lang="es-PE">
                <a:solidFill>
                  <a:schemeClr val="dk2"/>
                </a:solidFill>
              </a:rPr>
              <a:t>Normalización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25" y="5748900"/>
            <a:ext cx="2986350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525" y="1707525"/>
            <a:ext cx="6567236" cy="50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175" y="1806892"/>
            <a:ext cx="4215000" cy="264608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728175" y="969400"/>
            <a:ext cx="38847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s-PE">
                <a:solidFill>
                  <a:schemeClr val="dk2"/>
                </a:solidFill>
              </a:rPr>
              <a:t>Test Shapiro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5635475" y="969400"/>
            <a:ext cx="38847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s-PE">
                <a:solidFill>
                  <a:schemeClr val="dk2"/>
                </a:solidFill>
              </a:rPr>
              <a:t>Test Anderson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Personalizado 2">
      <a:dk1>
        <a:srgbClr val="FFFFFF"/>
      </a:dk1>
      <a:lt1>
        <a:srgbClr val="FFFFFF"/>
      </a:lt1>
      <a:dk2>
        <a:srgbClr val="001C59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